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embeddedFontLst>
    <p:embeddedFont>
      <p:font typeface="Libre Franklin"/>
      <p:regular r:id="rId27"/>
      <p:bold r:id="rId28"/>
      <p:italic r:id="rId29"/>
      <p:boldItalic r:id="rId30"/>
    </p:embeddedFont>
    <p:embeddedFont>
      <p:font typeface="Libre Baskerville"/>
      <p:regular r:id="rId31"/>
      <p:bold r:id="rId32"/>
      <p: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D44987-8E73-4491-9C2D-20430F3A2C3F}">
  <a:tblStyle styleId="{F2D44987-8E73-4491-9C2D-20430F3A2C3F}" styleName="Table_0">
    <a:wholeTbl>
      <a:tcTxStyle b="off" i="off">
        <a:font>
          <a:latin typeface="Perpetua"/>
          <a:ea typeface="Perpetua"/>
          <a:cs typeface="Perpetu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fill>
          <a:solidFill>
            <a:srgbClr val="EFCECA"/>
          </a:solidFill>
        </a:fill>
      </a:tcStyle>
    </a:band1H>
    <a:band2H>
      <a:tcTxStyle/>
    </a:band2H>
    <a:band1V>
      <a:tcTxStyle/>
      <a:tcStyle>
        <a:fill>
          <a:solidFill>
            <a:srgbClr val="EFCECA"/>
          </a:solidFill>
        </a:fill>
      </a:tcStyle>
    </a:band1V>
    <a:band2V>
      <a:tcTxStyle/>
    </a:band2V>
    <a:lastCol>
      <a:tcTxStyle b="on" i="off">
        <a:font>
          <a:latin typeface="Perpetua"/>
          <a:ea typeface="Perpetua"/>
          <a:cs typeface="Perpetu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Perpetua"/>
          <a:ea typeface="Perpetua"/>
          <a:cs typeface="Perpetu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ibreFranklin-bold.fntdata"/><Relationship Id="rId27" Type="http://schemas.openxmlformats.org/officeDocument/2006/relationships/font" Target="fonts/LibreFranklin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ibreFranklin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Baskerville-regular.fntdata"/><Relationship Id="rId30" Type="http://schemas.openxmlformats.org/officeDocument/2006/relationships/font" Target="fonts/LibreFranklin-boldItalic.fntdata"/><Relationship Id="rId11" Type="http://schemas.openxmlformats.org/officeDocument/2006/relationships/slide" Target="slides/slide5.xml"/><Relationship Id="rId33" Type="http://schemas.openxmlformats.org/officeDocument/2006/relationships/font" Target="fonts/LibreBaskerville-italic.fntdata"/><Relationship Id="rId10" Type="http://schemas.openxmlformats.org/officeDocument/2006/relationships/slide" Target="slides/slide4.xml"/><Relationship Id="rId32" Type="http://schemas.openxmlformats.org/officeDocument/2006/relationships/font" Target="fonts/LibreBaskerville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blipFill rotWithShape="1">
          <a:blip r:embed="rId2">
            <a:alphaModFix/>
          </a:blip>
          <a:tile algn="tl" flip="none" tx="0" sx="55000" ty="0" sy="55000"/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blipFill rotWithShape="1">
            <a:blip r:embed="rId2">
              <a:alphaModFix/>
            </a:blip>
            <a:tile algn="tl" flip="none" tx="0" sx="55000" ty="0" sy="55000"/>
          </a:blip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Google Shape;23;p2"/>
          <p:cNvSpPr txBox="1"/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blipFill rotWithShape="1">
          <a:blip r:embed="rId2">
            <a:alphaModFix/>
          </a:blip>
          <a:tile algn="tl" flip="none" tx="0" sx="55000" ty="0" sy="55000"/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blipFill rotWithShape="1">
            <a:blip r:embed="rId2">
              <a:alphaModFix/>
            </a:blip>
            <a:tile algn="tl" flip="none" tx="0" sx="55000" ty="0" sy="55000"/>
          </a:blip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 flipH="1" rot="10800000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" name="Google Shape;40;p4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9" name="Google Shape;69;p9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indent="-293369" lvl="1" marL="914400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4319" lvl="3" marL="1828800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8575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81" name="Google Shape;81;p10"/>
          <p:cNvSpPr/>
          <p:nvPr/>
        </p:nvSpPr>
        <p:spPr>
          <a:xfrm flipH="1" rot="10800000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68308" y="66675"/>
            <a:ext cx="9001873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935" lvl="0" marL="45720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" name="Google Shape;12;p1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uk-UA"/>
              <a:t>Провели</a:t>
            </a:r>
            <a:endParaRPr/>
          </a:p>
          <a:p>
            <a:pPr indent="0" lvl="0" marL="0" rtl="0" algn="ctr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uk-UA"/>
              <a:t>Студентки 4-Р</a:t>
            </a:r>
            <a:endParaRPr/>
          </a:p>
          <a:p>
            <a:pPr indent="0" lvl="0" marL="0" rtl="0" algn="ctr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uk-UA"/>
              <a:t>Ірина Хрипун, Оксана Прітченко</a:t>
            </a:r>
            <a:endParaRPr/>
          </a:p>
        </p:txBody>
      </p:sp>
      <p:sp>
        <p:nvSpPr>
          <p:cNvPr id="102" name="Google Shape;102;p13"/>
          <p:cNvSpPr txBox="1"/>
          <p:nvPr>
            <p:ph type="ctrTitle"/>
          </p:nvPr>
        </p:nvSpPr>
        <p:spPr>
          <a:xfrm>
            <a:off x="457200" y="2060848"/>
            <a:ext cx="8229600" cy="915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rPr b="1" lang="uk-UA"/>
              <a:t>Контент-аналіз роботи патрульної поліції Черкас за матеріалами офіційної сторінки поліції у Facebook</a:t>
            </a:r>
            <a:br>
              <a:rPr lang="uk-UA"/>
            </a:br>
            <a:endParaRPr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uk-UA"/>
              <a:t>Боротьба з наркотиками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descr="C:\Users\Оксана\Downloads\narkotiki.png"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1484784"/>
            <a:ext cx="4533900" cy="72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uk-UA"/>
              <a:t>Крадіжки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descr="C:\Users\Оксана\Downloads\kradizhka.png" id="166" name="Google Shape;1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2879" y="1484784"/>
            <a:ext cx="4564062" cy="4802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uk-UA"/>
              <a:t>Шахрайство</a:t>
            </a:r>
            <a:endParaRPr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descr="C:\Users\Оксана\Downloads\shakhraystvo.png" id="173" name="Google Shape;1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560" y="1196752"/>
            <a:ext cx="4171950" cy="78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uk-UA"/>
              <a:t>Браконьєрство</a:t>
            </a:r>
            <a:endParaRPr/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descr="C:\Users\Оксана\Downloads\brakonyerstvo.png" id="180" name="Google Shape;1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2731" y="1268760"/>
            <a:ext cx="4686300" cy="72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uk-UA"/>
              <a:t>Допомога людям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descr="C:\Users\Оксана\Downloads\dopomoga_lyudyam.png" id="187" name="Google Shape;18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768" y="1290363"/>
            <a:ext cx="4171950" cy="811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uk-UA"/>
              <a:t>Інше</a:t>
            </a:r>
            <a:endParaRPr/>
          </a:p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descr="C:\Users\Оксана\Downloads\inshe.png"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9647" y="1268760"/>
            <a:ext cx="4554538" cy="626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467544" y="773832"/>
            <a:ext cx="8229600" cy="16470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uk-UA"/>
              <a:t>Результати контент-аналізу представлені у вигляді таблиць:</a:t>
            </a:r>
            <a:br>
              <a:rPr lang="uk-UA"/>
            </a:br>
            <a:endParaRPr/>
          </a:p>
        </p:txBody>
      </p:sp>
      <p:graphicFrame>
        <p:nvGraphicFramePr>
          <p:cNvPr id="200" name="Google Shape;200;p28"/>
          <p:cNvGraphicFramePr/>
          <p:nvPr/>
        </p:nvGraphicFramePr>
        <p:xfrm>
          <a:off x="251520" y="227687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{F2D44987-8E73-4491-9C2D-20430F3A2C3F}</a:tableStyleId>
              </a:tblPr>
              <a:tblGrid>
                <a:gridCol w="2997450"/>
                <a:gridCol w="2997450"/>
                <a:gridCol w="1389750"/>
                <a:gridCol w="1256300"/>
              </a:tblGrid>
              <a:tr h="56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Період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Тематика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Кількість матеріалів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У відсотках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37750">
                <a:tc rowSpan="9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Березень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Порушення ПДР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3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ДТП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22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3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Насилля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3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Боротьба з наркотиками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3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Крадіжки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3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Шахрайство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3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Браконьєрство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22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3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Допомога людям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22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3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Інше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22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36712"/>
            <a:ext cx="8784976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graphicFrame>
        <p:nvGraphicFramePr>
          <p:cNvPr id="212" name="Google Shape;212;p30"/>
          <p:cNvGraphicFramePr/>
          <p:nvPr/>
        </p:nvGraphicFramePr>
        <p:xfrm>
          <a:off x="395536" y="90872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{F2D44987-8E73-4491-9C2D-20430F3A2C3F}</a:tableStyleId>
              </a:tblPr>
              <a:tblGrid>
                <a:gridCol w="2922525"/>
                <a:gridCol w="2922525"/>
                <a:gridCol w="1355025"/>
                <a:gridCol w="1224875"/>
              </a:tblGrid>
              <a:tr h="751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Період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Тематика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Кількість матеріалів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У відсотках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52600">
                <a:tc rowSpan="9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Квітень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Порушення ПДР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52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ДТП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23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52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Насилля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52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Боротьба з наркотиками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52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Крадіжки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52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Шахрайство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52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Браконьєрство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52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Допомога людям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52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Інше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908720"/>
            <a:ext cx="8784976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914400" y="620688"/>
            <a:ext cx="7772400" cy="583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85000"/>
              <a:buChar char="⚫"/>
            </a:pPr>
            <a:r>
              <a:rPr b="1" lang="uk-UA"/>
              <a:t>Об’єктом аналізу</a:t>
            </a:r>
            <a:r>
              <a:rPr lang="uk-UA"/>
              <a:t> стали матеріали, опубліковані на сторінці патрульної поліції Черкас із 1 березня по 1 травня 2016 року.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b="1" lang="uk-UA"/>
              <a:t>Завдання</a:t>
            </a:r>
            <a:r>
              <a:rPr lang="uk-UA"/>
              <a:t> </a:t>
            </a:r>
            <a:r>
              <a:rPr b="1" lang="uk-UA"/>
              <a:t>дослідження </a:t>
            </a:r>
            <a:r>
              <a:rPr lang="uk-UA"/>
              <a:t>– проаналізувати повідомлення поліції на сторінці у соцмережі і виявити частотність появи новин за певною тематикою.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У ході дослідження проаналізовано всі можливі лексичні та змістові одиниці, які розкривають окреслену тематику текстів. Вони є </a:t>
            </a:r>
            <a:r>
              <a:rPr b="1" lang="uk-UA"/>
              <a:t>предметом (одиницями) аналізу</a:t>
            </a:r>
            <a:r>
              <a:rPr lang="uk-UA"/>
              <a:t>.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b="1" lang="uk-UA"/>
              <a:t>Метою дослідження </a:t>
            </a:r>
            <a:r>
              <a:rPr lang="uk-UA"/>
              <a:t>є підтвердження чи спростування гіпотези.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b="1" lang="uk-UA"/>
              <a:t>Гіпотезою дослідження </a:t>
            </a:r>
            <a:r>
              <a:rPr lang="uk-UA"/>
              <a:t>є твердження, що основна частина матеріалів, опублікованих на сторінці патрульної поліції Черкас у Facebook висвітлює діяльність полісменів, пов’язану з виявленням та боротьбою з порушеннями правил дорожнього руху, а також розслідуванням дорожньо-транспортних пригод.</a:t>
            </a:r>
            <a:endParaRPr/>
          </a:p>
          <a:p>
            <a:pPr indent="-165560" lvl="0" marL="274320" rtl="0" algn="l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uk-UA"/>
              <a:t>Висновок</a:t>
            </a:r>
            <a:endParaRPr/>
          </a:p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uk-UA"/>
              <a:t>Аналізуючи результати контент-аналізу, можемо зробити висновок, що у більшості матеріалів, опублікованих у березні-квітні 2016 року висвітлюється тема порушень правил дорожнього руху та ДТП. Таких публікацій за два місяці 18, тобто 34%. На другому місці – тема допомоги людям. Таких публікацій 9, тобто 17%.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uk-UA"/>
              <a:t>Гіпотеза підтверджена – діяльність поліції на сторінці у соцмережі найчастіше показує роботу із правопорушниками та на місцях ДТП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160"/>
              <a:buNone/>
            </a:pPr>
            <a:r>
              <a:rPr lang="uk-UA" sz="9600">
                <a:latin typeface="Arial"/>
                <a:ea typeface="Arial"/>
                <a:cs typeface="Arial"/>
                <a:sym typeface="Arial"/>
              </a:rPr>
              <a:t>      53</a:t>
            </a:r>
            <a:r>
              <a:rPr lang="uk-UA" sz="4000"/>
              <a:t> </a:t>
            </a:r>
            <a:r>
              <a:rPr lang="uk-UA" sz="3200"/>
              <a:t>повідомлення прес-служби патрульною поліції Черкас у соцмережі стали об’єктом контент-аналізу</a:t>
            </a:r>
            <a:endParaRPr sz="3200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b="1" lang="uk-UA" sz="3000"/>
              <a:t>Категоріями аналізу</a:t>
            </a:r>
            <a:r>
              <a:rPr lang="uk-UA" sz="3000"/>
              <a:t> </a:t>
            </a:r>
            <a:r>
              <a:rPr lang="uk-UA"/>
              <a:t>були обрані такі структурні елементи матеріалів, які розкривають зміст текстів на вказану тематику: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Порушення правил дорожнього руху;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ДТП;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насилля;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боротьба з наркотиками;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крадіжки;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шахрайство;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браконьєрство;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допомога людям;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інше.</a:t>
            </a:r>
            <a:endParaRPr/>
          </a:p>
          <a:p>
            <a:pPr indent="-144510" lvl="0" marL="274320" rtl="0" algn="l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graphicFrame>
        <p:nvGraphicFramePr>
          <p:cNvPr id="125" name="Google Shape;125;p17"/>
          <p:cNvGraphicFramePr/>
          <p:nvPr/>
        </p:nvGraphicFramePr>
        <p:xfrm>
          <a:off x="467544" y="105273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{F2D44987-8E73-4491-9C2D-20430F3A2C3F}</a:tableStyleId>
              </a:tblPr>
              <a:tblGrid>
                <a:gridCol w="3484800"/>
                <a:gridCol w="4941825"/>
              </a:tblGrid>
              <a:tr h="172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900" u="none" cap="none" strike="noStrike"/>
                        <a:t>Порушення ПДР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4750" marL="947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Times New Roman"/>
                        <a:buChar char="-"/>
                      </a:pPr>
                      <a:r>
                        <a:rPr lang="uk-UA" sz="1900" u="none" cap="none" strike="noStrike"/>
                        <a:t>повідомлення про штрафи за водіння в нетверезому стані, порушення правил парковки, перевищення швидкості тощо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4750" marL="94750" anchor="ctr"/>
                </a:tc>
              </a:tr>
              <a:tr h="83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900" u="none" cap="none" strike="noStrike"/>
                        <a:t>ДТП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4750" marL="947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Times New Roman"/>
                        <a:buChar char="-"/>
                      </a:pPr>
                      <a:r>
                        <a:rPr lang="uk-UA" sz="1900" u="none" cap="none" strike="noStrike"/>
                        <a:t>аварії на дорозі за участю двох і більше автомобілів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4750" marL="94750" anchor="ctr"/>
                </a:tc>
              </a:tr>
              <a:tr h="128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900" u="none" cap="none" strike="noStrike"/>
                        <a:t>Насилля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4750" marL="947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Times New Roman"/>
                        <a:buChar char="-"/>
                      </a:pPr>
                      <a:r>
                        <a:rPr lang="uk-UA" sz="1900" u="none" cap="none" strike="noStrike"/>
                        <a:t>застосування сили вдома чи у громадських місцях, нанесення фізичної шкоди іншим людям, хуліганство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4750" marL="94750" anchor="ctr"/>
                </a:tc>
              </a:tr>
              <a:tr h="83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900" u="none" cap="none" strike="noStrike"/>
                        <a:t>Боротьба з наркотиками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4750" marL="947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Times New Roman"/>
                        <a:buChar char="-"/>
                      </a:pPr>
                      <a:r>
                        <a:rPr lang="uk-UA" sz="1900" u="none" cap="none" strike="noStrike"/>
                        <a:t>затримання осіб, які зберігають чи продають наркотики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4750" marL="9475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graphicFrame>
        <p:nvGraphicFramePr>
          <p:cNvPr id="131" name="Google Shape;131;p18"/>
          <p:cNvGraphicFramePr/>
          <p:nvPr/>
        </p:nvGraphicFramePr>
        <p:xfrm>
          <a:off x="467544" y="33265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{F2D44987-8E73-4491-9C2D-20430F3A2C3F}</a:tableStyleId>
              </a:tblPr>
              <a:tblGrid>
                <a:gridCol w="3394750"/>
                <a:gridCol w="4814150"/>
              </a:tblGrid>
              <a:tr h="89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Крадіжки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lang="uk-UA" sz="1400" u="none" cap="none" strike="noStrike"/>
                        <a:t>вуличні крадіжки майна перехожих або обкрадання приватних домівок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4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Шахрайство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lang="uk-UA" sz="1400" u="none" cap="none" strike="noStrike"/>
                        <a:t>виманювання грошей у людей шляхом надання неправдивої інформації про стан речей (по телефону, через банкомати)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89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Браконьєрство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lang="uk-UA" sz="1400" u="none" cap="none" strike="noStrike"/>
                        <a:t>незаконний вилов річкової риби у великій кількості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89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Допомога людям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lang="uk-UA" sz="1400" u="none" cap="none" strike="noStrike"/>
                        <a:t>різноманітна допомога, пенсіонерам, людям на вулиці, самогубцям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370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Інше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lang="uk-UA" sz="1400" u="none" cap="none" strike="noStrike"/>
                        <a:t>допомога тваринам, «добрі справи поліції», робота із вибуховими пристроями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uk-UA"/>
              <a:t>Порушення ПДР</a:t>
            </a:r>
            <a:endParaRPr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descr="C:\Users\Оксана\Downloads\porushennya_pdr.png"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4469" y="1556792"/>
            <a:ext cx="4133850" cy="758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uk-UA"/>
              <a:t>ДТП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descr="C:\Users\Оксана\Downloads\dtp.png" id="145" name="Google Shape;1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316" y="1412776"/>
            <a:ext cx="4686300" cy="70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uk-UA"/>
              <a:t>Насилля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descr="C:\Users\Оксана\Downloads\nasillya.png"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5" y="1484784"/>
            <a:ext cx="4478337" cy="550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Справедливость">
  <a:themeElements>
    <a:clrScheme name="Справедливость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